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87" r:id="rId19"/>
    <p:sldId id="279" r:id="rId20"/>
    <p:sldId id="280" r:id="rId21"/>
    <p:sldId id="278" r:id="rId22"/>
    <p:sldId id="26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10101268" y="5824544"/>
            <a:ext cx="2057400" cy="76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7" y="2924957"/>
            <a:ext cx="7581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Cluster A: 1,2 Cluster B: 3,4,5 </a:t>
            </a:r>
          </a:p>
          <a:p>
            <a:r>
              <a:rPr lang="en-IN" sz="2400" dirty="0"/>
              <a:t>Re-compute centroids </a:t>
            </a:r>
          </a:p>
          <a:p>
            <a:pPr lvl="1"/>
            <a:r>
              <a:rPr lang="en-IN" sz="2000" dirty="0"/>
              <a:t>Centroid A = (1.5, 1), Centroid B = (5.33, 6.33)</a:t>
            </a:r>
          </a:p>
          <a:p>
            <a:r>
              <a:rPr lang="en-IN" sz="2400" dirty="0"/>
              <a:t>Re-compute distances of records to centroids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35" y="3751601"/>
            <a:ext cx="6267330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 – converges to local minima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IN" sz="2400" dirty="0"/>
              <a:t>University wants to figure out their actual competition! Can you help??</a:t>
            </a:r>
            <a:br>
              <a:rPr lang="en-IN" sz="2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 – University name </a:t>
            </a:r>
          </a:p>
          <a:p>
            <a:pPr lvl="1"/>
            <a:r>
              <a:rPr lang="en-IN" sz="1600" dirty="0"/>
              <a:t>State – 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Top10 - % new fresh men in top 10% of high school class </a:t>
            </a:r>
          </a:p>
          <a:p>
            <a:pPr lvl="1"/>
            <a:r>
              <a:rPr lang="en-IN" sz="1600" dirty="0"/>
              <a:t>Accept - % 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 – student to faculty ratio </a:t>
            </a:r>
          </a:p>
          <a:p>
            <a:pPr lvl="1"/>
            <a:r>
              <a:rPr lang="en-IN" sz="1600" dirty="0"/>
              <a:t>Expenses – 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 – Graduation rate%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>
                <a:highlight>
                  <a:srgbClr val="FFFF00"/>
                </a:highlight>
              </a:rPr>
              <a:t>Dataset - </a:t>
            </a:r>
            <a:r>
              <a:rPr lang="en-IN" sz="1800" dirty="0" err="1">
                <a:highlight>
                  <a:srgbClr val="FFFF00"/>
                </a:highlight>
              </a:rPr>
              <a:t>Universities_Clustering.csv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sz="1800" dirty="0">
                <a:highlight>
                  <a:srgbClr val="FFFF00"/>
                </a:highlight>
              </a:rPr>
              <a:t>Code Block - </a:t>
            </a:r>
            <a:r>
              <a:rPr lang="en-IN" sz="1800" dirty="0" err="1">
                <a:highlight>
                  <a:srgbClr val="FFFF00"/>
                </a:highlight>
              </a:rPr>
              <a:t>Clustering.ipynb</a:t>
            </a:r>
            <a:r>
              <a:rPr lang="en-IN" sz="18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IN" sz="1800" dirty="0">
              <a:highlight>
                <a:srgbClr val="FFFF00"/>
              </a:highlight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0837"/>
            <a:ext cx="5257800" cy="4319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480318"/>
            <a:ext cx="3980681" cy="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IN" b="1" dirty="0"/>
              <a:t>Hierarchical Clustering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popular clustering technique for identifying groups in the dataset </a:t>
            </a:r>
          </a:p>
          <a:p>
            <a:r>
              <a:rPr lang="en-IN" dirty="0"/>
              <a:t>Not required to pre-specify the number of clusters to be generated as is required by the k-means approach. </a:t>
            </a:r>
          </a:p>
          <a:p>
            <a:r>
              <a:rPr lang="en-IN" dirty="0"/>
              <a:t>Hierarchical clustering has an added advantage over K-means clustering - results in an attractive tree-based representation of the observations called a dendrogram.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built starting from the leaves and combining clusters up to the trunk.</a:t>
            </a:r>
          </a:p>
          <a:p>
            <a:r>
              <a:rPr lang="en-IN" sz="2400" dirty="0"/>
              <a:t>Sequentially merge group of records 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Repeat point 3 and stop when single cluster remains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Before going further we need to understand first point better</a:t>
            </a:r>
          </a:p>
          <a:p>
            <a:pPr lvl="1"/>
            <a:r>
              <a:rPr lang="en-IN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dirty="0"/>
              <a:t>We are using </a:t>
            </a:r>
            <a:r>
              <a:rPr lang="en-IN" b="1" dirty="0"/>
              <a:t>Euclidean</a:t>
            </a:r>
            <a:r>
              <a:rPr lang="en-IN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1 &amp; 2 into cluster A</a:t>
            </a:r>
          </a:p>
          <a:p>
            <a:r>
              <a:rPr lang="en-IN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3147049"/>
            <a:ext cx="9344025" cy="250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66" y="3135937"/>
            <a:ext cx="38100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80" y="3049263"/>
            <a:ext cx="4117393" cy="26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011923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011923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2984070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3765120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3789247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3429000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they can no longer be moved around.</a:t>
            </a:r>
          </a:p>
          <a:p>
            <a:r>
              <a:rPr lang="en-IN" dirty="0"/>
              <a:t>Time complexity: not suitable for large datasets </a:t>
            </a:r>
          </a:p>
          <a:p>
            <a:r>
              <a:rPr lang="en-IN" dirty="0"/>
              <a:t>Very 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Unsupervised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2" y="2469841"/>
            <a:ext cx="5997453" cy="4143358"/>
          </a:xfrm>
        </p:spPr>
        <p:txBody>
          <a:bodyPr>
            <a:normAutofit/>
          </a:bodyPr>
          <a:lstStyle/>
          <a:p>
            <a:r>
              <a:rPr lang="en-IN" sz="1800" dirty="0"/>
              <a:t>Here, we don’t need to supervise the model using Y, instead </a:t>
            </a:r>
            <a:r>
              <a:rPr lang="en-IN" sz="1800" b="1" dirty="0"/>
              <a:t>model will find information on its own</a:t>
            </a:r>
            <a:r>
              <a:rPr lang="en-IN" sz="1800" dirty="0"/>
              <a:t>.</a:t>
            </a:r>
          </a:p>
          <a:p>
            <a:pPr lvl="1"/>
            <a:r>
              <a:rPr lang="en-IN" sz="1600" dirty="0"/>
              <a:t>We only have X1, X2, . . . , </a:t>
            </a:r>
            <a:r>
              <a:rPr lang="en-IN" sz="1600" dirty="0" err="1"/>
              <a:t>Xp</a:t>
            </a:r>
            <a:r>
              <a:rPr lang="en-IN" sz="1600" dirty="0"/>
              <a:t> and Y is missing</a:t>
            </a:r>
          </a:p>
          <a:p>
            <a:pPr lvl="1"/>
            <a:endParaRPr lang="en-IN" sz="1800" dirty="0"/>
          </a:p>
          <a:p>
            <a:r>
              <a:rPr lang="en-IN" sz="1800" dirty="0"/>
              <a:t>Usage:</a:t>
            </a:r>
          </a:p>
          <a:p>
            <a:pPr lvl="1"/>
            <a:r>
              <a:rPr lang="en-IN" sz="1800" b="1" dirty="0"/>
              <a:t>Segmentation / Clustering</a:t>
            </a:r>
          </a:p>
          <a:p>
            <a:pPr lvl="1"/>
            <a:r>
              <a:rPr lang="en-IN" sz="1800" dirty="0"/>
              <a:t>Dimension Reduction</a:t>
            </a:r>
          </a:p>
          <a:p>
            <a:pPr lvl="1"/>
            <a:r>
              <a:rPr lang="en-IN" sz="1800" dirty="0"/>
              <a:t>Relationship mining</a:t>
            </a:r>
          </a:p>
          <a:p>
            <a:pPr lvl="1"/>
            <a:r>
              <a:rPr lang="en-IN" sz="1800" dirty="0"/>
              <a:t>Recommender System </a:t>
            </a:r>
          </a:p>
          <a:p>
            <a:pPr lvl="1"/>
            <a:endParaRPr lang="en-IN" sz="1800" dirty="0"/>
          </a:p>
          <a:p>
            <a:r>
              <a:rPr lang="en-IN" sz="1800" dirty="0"/>
              <a:t>Example:</a:t>
            </a:r>
          </a:p>
          <a:p>
            <a:pPr lvl="1"/>
            <a:r>
              <a:rPr lang="en-IN" sz="1800" dirty="0"/>
              <a:t>Find target segments for a newly launched SUV in market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9C7B-45D9-4F76-9040-9E82AB95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26662" b="-1"/>
          <a:stretch/>
        </p:blipFill>
        <p:spPr>
          <a:xfrm>
            <a:off x="6416567" y="10"/>
            <a:ext cx="577543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For instance, maybe the variables should be </a:t>
            </a:r>
            <a:r>
              <a:rPr lang="en-IN" sz="2400" dirty="0" err="1"/>
              <a:t>centered</a:t>
            </a:r>
            <a:r>
              <a:rPr lang="en-IN" sz="2400" dirty="0"/>
              <a:t> to have mean zero and scaled to have standard deviation one.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Unsupervised learning is important for understanding the variation and grouping structure of a set of </a:t>
            </a:r>
            <a:r>
              <a:rPr lang="en-IN" b="1" dirty="0"/>
              <a:t>unlabelled data</a:t>
            </a:r>
            <a:r>
              <a:rPr lang="en-IN" dirty="0"/>
              <a:t>, and can be a useful pre-processor for supervised learning</a:t>
            </a:r>
          </a:p>
          <a:p>
            <a:r>
              <a:rPr lang="en-IN" dirty="0"/>
              <a:t>It is intrinsically </a:t>
            </a:r>
            <a:r>
              <a:rPr lang="en-IN" b="1" dirty="0"/>
              <a:t>more difficult </a:t>
            </a:r>
            <a:r>
              <a:rPr lang="en-IN" dirty="0"/>
              <a:t>than supervised learning because there is no gold standard (like an outcome variable) and no single objective (like test set accuracy)</a:t>
            </a:r>
          </a:p>
          <a:p>
            <a:r>
              <a:rPr lang="en-IN" dirty="0"/>
              <a:t>It is an active field of research, with many recently developed tools such as self-organizing maps, independent components analysis and spectral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54" y="2662047"/>
            <a:ext cx="4572001" cy="1300353"/>
          </a:xfrm>
        </p:spPr>
        <p:txBody>
          <a:bodyPr>
            <a:noAutofit/>
          </a:bodyPr>
          <a:lstStyle/>
          <a:p>
            <a:r>
              <a:rPr lang="en-US" sz="3200" b="1" dirty="0"/>
              <a:t>You guys were awesome!!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000" dirty="0"/>
              <a:t>Clustering is an exploratory method for identifying homogenous groups, subgroups or clusters in data</a:t>
            </a:r>
          </a:p>
          <a:p>
            <a:pPr lvl="1"/>
            <a:r>
              <a:rPr lang="en-IN" sz="1800" dirty="0"/>
              <a:t>Similar records in data should belong to the same cluster</a:t>
            </a:r>
          </a:p>
          <a:p>
            <a:pPr lvl="1"/>
            <a:r>
              <a:rPr lang="en-IN" sz="18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select k objects from dataset as initial cluster </a:t>
            </a:r>
            <a:r>
              <a:rPr lang="en-IN" sz="1800" dirty="0" err="1"/>
              <a:t>center</a:t>
            </a:r>
            <a:r>
              <a:rPr lang="en-IN" sz="1800" dirty="0"/>
              <a:t> or means </a:t>
            </a:r>
          </a:p>
          <a:p>
            <a:r>
              <a:rPr lang="en-IN" sz="1800" dirty="0"/>
              <a:t>Assign each observation to their closest centroid,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dirty="0"/>
              <a:t>Update cluster centroid 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1614</Words>
  <Application>Microsoft Macintosh PowerPoint</Application>
  <PresentationFormat>Widescreen</PresentationFormat>
  <Paragraphs>229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Example - Clustering for Market Segmentation</vt:lpstr>
      <vt:lpstr>Clustering</vt:lpstr>
      <vt:lpstr>Clustering</vt:lpstr>
      <vt:lpstr>Clustering methods:</vt:lpstr>
      <vt:lpstr>K-means clustering</vt:lpstr>
      <vt:lpstr>K-means clustering Algorithm</vt:lpstr>
      <vt:lpstr>Example The progress of the K-means algorithm with K=3</vt:lpstr>
      <vt:lpstr>Math behind K-means</vt:lpstr>
      <vt:lpstr>Math behind K-means</vt:lpstr>
      <vt:lpstr>Math behind K-means</vt:lpstr>
      <vt:lpstr>Math behind K-means</vt:lpstr>
      <vt:lpstr>Determining optimal value of K:</vt:lpstr>
      <vt:lpstr>Elbow method:</vt:lpstr>
      <vt:lpstr>Challenges with K-means:</vt:lpstr>
      <vt:lpstr>Case Study University wants to figure out their actual competition! Can you help?? 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Distance between Clusters: 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Disadvantages of Hierarchical Clustering</vt:lpstr>
      <vt:lpstr>Practical Issues with Clustering</vt:lpstr>
      <vt:lpstr>Conclusions</vt:lpstr>
      <vt:lpstr>You guys were awesome!!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16</cp:revision>
  <dcterms:created xsi:type="dcterms:W3CDTF">2020-01-17T14:26:09Z</dcterms:created>
  <dcterms:modified xsi:type="dcterms:W3CDTF">2020-01-17T14:40:41Z</dcterms:modified>
</cp:coreProperties>
</file>